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ibre Baskerville"/>
      <p:regular r:id="rId17"/>
    </p:embeddedFont>
    <p:embeddedFont>
      <p:font typeface="Libre Baskerville"/>
      <p:regular r:id="rId18"/>
    </p:embeddedFont>
    <p:embeddedFont>
      <p:font typeface="Libre Baskerville"/>
      <p:regular r:id="rId19"/>
    </p:embeddedFont>
    <p:embeddedFont>
      <p:font typeface="Libre Baskerville"/>
      <p:regular r:id="rId20"/>
    </p:embeddedFont>
    <p:embeddedFont>
      <p:font typeface="DM Sans"/>
      <p:regular r:id="rId21"/>
    </p:embeddedFont>
    <p:embeddedFont>
      <p:font typeface="DM Sans"/>
      <p:regular r:id="rId22"/>
    </p:embeddedFont>
    <p:embeddedFont>
      <p:font typeface="DM Sans"/>
      <p:regular r:id="rId23"/>
    </p:embeddedFont>
    <p:embeddedFont>
      <p:font typeface="DM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svg"/><Relationship Id="rId13" Type="http://schemas.openxmlformats.org/officeDocument/2006/relationships/slideLayout" Target="../slideLayouts/slideLayout8.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Customer Shopping Behavior Analysis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This project analyzes customer shopping behavior using transactional data from 3,900 purchases. Our goal is to uncover insights into spending patterns, customer segments, product preferences, and subscription behavior to guide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0656" y="777002"/>
            <a:ext cx="7336988" cy="637818"/>
          </a:xfrm>
          <a:prstGeom prst="rect">
            <a:avLst/>
          </a:prstGeom>
          <a:noFill/>
          <a:ln/>
        </p:spPr>
        <p:txBody>
          <a:bodyPr wrap="none" lIns="0" tIns="0" rIns="0" bIns="0" rtlCol="0" anchor="t"/>
          <a:lstStyle/>
          <a:p>
            <a:pPr algn="l" indent="0" marL="0">
              <a:lnSpc>
                <a:spcPts val="5000"/>
              </a:lnSpc>
              <a:buNone/>
            </a:pPr>
            <a:r>
              <a:rPr lang="en-US" sz="4000" dirty="0">
                <a:solidFill>
                  <a:srgbClr val="5C4E3D"/>
                </a:solidFill>
                <a:latin typeface="Libre Baskerville" pitchFamily="34" charset="0"/>
                <a:ea typeface="Libre Baskerville" pitchFamily="34" charset="-122"/>
                <a:cs typeface="Libre Baskerville" pitchFamily="34" charset="-120"/>
              </a:rPr>
              <a:t>Business Recommendations</a:t>
            </a:r>
            <a:endParaRPr lang="en-US" sz="4000" dirty="0"/>
          </a:p>
        </p:txBody>
      </p:sp>
      <p:pic>
        <p:nvPicPr>
          <p:cNvPr id="4" name="Image 1" descr="preencoded.png">    </p:cNvPr>
          <p:cNvPicPr>
            <a:picLocks noChangeAspect="1"/>
          </p:cNvPicPr>
          <p:nvPr/>
        </p:nvPicPr>
        <p:blipFill>
          <a:blip r:embed="rId2"/>
          <a:stretch>
            <a:fillRect/>
          </a:stretch>
        </p:blipFill>
        <p:spPr>
          <a:xfrm>
            <a:off x="6200656" y="1720929"/>
            <a:ext cx="1020485" cy="1224558"/>
          </a:xfrm>
          <a:prstGeom prst="rect">
            <a:avLst/>
          </a:prstGeom>
        </p:spPr>
      </p:pic>
      <p:sp>
        <p:nvSpPr>
          <p:cNvPr id="5" name="Text 1"/>
          <p:cNvSpPr/>
          <p:nvPr/>
        </p:nvSpPr>
        <p:spPr>
          <a:xfrm>
            <a:off x="7425214" y="1925003"/>
            <a:ext cx="2592705" cy="318849"/>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Boost Subscriptions</a:t>
            </a:r>
            <a:endParaRPr lang="en-US" sz="2000" dirty="0"/>
          </a:p>
        </p:txBody>
      </p:sp>
      <p:sp>
        <p:nvSpPr>
          <p:cNvPr id="6" name="Text 2"/>
          <p:cNvSpPr/>
          <p:nvPr/>
        </p:nvSpPr>
        <p:spPr>
          <a:xfrm>
            <a:off x="7425214" y="2366248"/>
            <a:ext cx="6490930" cy="326469"/>
          </a:xfrm>
          <a:prstGeom prst="rect">
            <a:avLst/>
          </a:prstGeom>
          <a:noFill/>
          <a:ln/>
        </p:spPr>
        <p:txBody>
          <a:bodyPr wrap="non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Promote exclusive benefits for subscribers to increase sign-ups.</a:t>
            </a:r>
            <a:endParaRPr lang="en-US" sz="1600" dirty="0"/>
          </a:p>
        </p:txBody>
      </p:sp>
      <p:pic>
        <p:nvPicPr>
          <p:cNvPr id="7" name="Image 2" descr="preencoded.png">    </p:cNvPr>
          <p:cNvPicPr>
            <a:picLocks noChangeAspect="1"/>
          </p:cNvPicPr>
          <p:nvPr/>
        </p:nvPicPr>
        <p:blipFill>
          <a:blip r:embed="rId3"/>
          <a:stretch>
            <a:fillRect/>
          </a:stretch>
        </p:blipFill>
        <p:spPr>
          <a:xfrm>
            <a:off x="6200656" y="2945487"/>
            <a:ext cx="1020485" cy="1502331"/>
          </a:xfrm>
          <a:prstGeom prst="rect">
            <a:avLst/>
          </a:prstGeom>
        </p:spPr>
      </p:pic>
      <p:sp>
        <p:nvSpPr>
          <p:cNvPr id="8" name="Text 3"/>
          <p:cNvSpPr/>
          <p:nvPr/>
        </p:nvSpPr>
        <p:spPr>
          <a:xfrm>
            <a:off x="7425214" y="3149560"/>
            <a:ext cx="3684984" cy="318849"/>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Customer Loyalty Programs</a:t>
            </a:r>
            <a:endParaRPr lang="en-US" sz="2000" dirty="0"/>
          </a:p>
        </p:txBody>
      </p:sp>
      <p:sp>
        <p:nvSpPr>
          <p:cNvPr id="9" name="Text 4"/>
          <p:cNvSpPr/>
          <p:nvPr/>
        </p:nvSpPr>
        <p:spPr>
          <a:xfrm>
            <a:off x="7425214" y="3590806"/>
            <a:ext cx="6490930" cy="652939"/>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Reward repeat buyers to foster loyalty and move them into the “Loyal” segment.</a:t>
            </a:r>
            <a:endParaRPr lang="en-US" sz="1600" dirty="0"/>
          </a:p>
        </p:txBody>
      </p:sp>
      <p:pic>
        <p:nvPicPr>
          <p:cNvPr id="10" name="Image 3" descr="preencoded.png">    </p:cNvPr>
          <p:cNvPicPr>
            <a:picLocks noChangeAspect="1"/>
          </p:cNvPicPr>
          <p:nvPr/>
        </p:nvPicPr>
        <p:blipFill>
          <a:blip r:embed="rId4"/>
          <a:stretch>
            <a:fillRect/>
          </a:stretch>
        </p:blipFill>
        <p:spPr>
          <a:xfrm>
            <a:off x="6200656" y="4447818"/>
            <a:ext cx="1020485" cy="1502331"/>
          </a:xfrm>
          <a:prstGeom prst="rect">
            <a:avLst/>
          </a:prstGeom>
        </p:spPr>
      </p:pic>
      <p:sp>
        <p:nvSpPr>
          <p:cNvPr id="11" name="Text 5"/>
          <p:cNvSpPr/>
          <p:nvPr/>
        </p:nvSpPr>
        <p:spPr>
          <a:xfrm>
            <a:off x="7425214" y="4651891"/>
            <a:ext cx="3062526" cy="318849"/>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Review Discount Policy</a:t>
            </a:r>
            <a:endParaRPr lang="en-US" sz="2000" dirty="0"/>
          </a:p>
        </p:txBody>
      </p:sp>
      <p:sp>
        <p:nvSpPr>
          <p:cNvPr id="12" name="Text 6"/>
          <p:cNvSpPr/>
          <p:nvPr/>
        </p:nvSpPr>
        <p:spPr>
          <a:xfrm>
            <a:off x="7425214" y="5093137"/>
            <a:ext cx="6490930" cy="652939"/>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Strategically balance sales boosts with margin control when applying discounts.</a:t>
            </a:r>
            <a:endParaRPr lang="en-US" sz="1600" dirty="0"/>
          </a:p>
        </p:txBody>
      </p:sp>
      <p:pic>
        <p:nvPicPr>
          <p:cNvPr id="13" name="Image 4" descr="preencoded.png">    </p:cNvPr>
          <p:cNvPicPr>
            <a:picLocks noChangeAspect="1"/>
          </p:cNvPicPr>
          <p:nvPr/>
        </p:nvPicPr>
        <p:blipFill>
          <a:blip r:embed="rId5"/>
          <a:stretch>
            <a:fillRect/>
          </a:stretch>
        </p:blipFill>
        <p:spPr>
          <a:xfrm>
            <a:off x="6200656" y="5950148"/>
            <a:ext cx="1020485" cy="1502331"/>
          </a:xfrm>
          <a:prstGeom prst="rect">
            <a:avLst/>
          </a:prstGeom>
        </p:spPr>
      </p:pic>
      <p:sp>
        <p:nvSpPr>
          <p:cNvPr id="14" name="Text 7"/>
          <p:cNvSpPr/>
          <p:nvPr/>
        </p:nvSpPr>
        <p:spPr>
          <a:xfrm>
            <a:off x="7425214" y="6154222"/>
            <a:ext cx="2573298" cy="318849"/>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Targeted Marketing</a:t>
            </a:r>
            <a:endParaRPr lang="en-US" sz="2000" dirty="0"/>
          </a:p>
        </p:txBody>
      </p:sp>
      <p:sp>
        <p:nvSpPr>
          <p:cNvPr id="15" name="Text 8"/>
          <p:cNvSpPr/>
          <p:nvPr/>
        </p:nvSpPr>
        <p:spPr>
          <a:xfrm>
            <a:off x="7425214" y="6595467"/>
            <a:ext cx="6490930" cy="652939"/>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Focus efforts on high-revenue age groups and express-shipping users for maximum impact.</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2453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Project Overview</a:t>
            </a:r>
            <a:endParaRPr lang="en-US" sz="4450" dirty="0"/>
          </a:p>
        </p:txBody>
      </p:sp>
      <p:sp>
        <p:nvSpPr>
          <p:cNvPr id="4" name="Shape 1"/>
          <p:cNvSpPr/>
          <p:nvPr/>
        </p:nvSpPr>
        <p:spPr>
          <a:xfrm>
            <a:off x="793790" y="2073473"/>
            <a:ext cx="3664744" cy="2456617"/>
          </a:xfrm>
          <a:prstGeom prst="roundRect">
            <a:avLst>
              <a:gd name="adj" fmla="val 5956"/>
            </a:avLst>
          </a:prstGeom>
          <a:solidFill>
            <a:srgbClr val="FFFDFA"/>
          </a:solidFill>
          <a:ln w="30480">
            <a:solidFill>
              <a:srgbClr val="DDD3BA"/>
            </a:solidFill>
            <a:prstDash val="solid"/>
          </a:ln>
        </p:spPr>
      </p:sp>
      <p:sp>
        <p:nvSpPr>
          <p:cNvPr id="5" name="Shape 2"/>
          <p:cNvSpPr/>
          <p:nvPr/>
        </p:nvSpPr>
        <p:spPr>
          <a:xfrm>
            <a:off x="763310" y="2073473"/>
            <a:ext cx="121920" cy="2456617"/>
          </a:xfrm>
          <a:prstGeom prst="roundRect">
            <a:avLst>
              <a:gd name="adj" fmla="val 78139"/>
            </a:avLst>
          </a:prstGeom>
          <a:solidFill>
            <a:srgbClr val="B88E23"/>
          </a:solidFill>
          <a:ln/>
        </p:spPr>
      </p:sp>
      <p:sp>
        <p:nvSpPr>
          <p:cNvPr id="6" name="Text 3"/>
          <p:cNvSpPr/>
          <p:nvPr/>
        </p:nvSpPr>
        <p:spPr>
          <a:xfrm>
            <a:off x="1142524" y="2330768"/>
            <a:ext cx="3022759"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Data-Driven Insights</a:t>
            </a:r>
            <a:endParaRPr lang="en-US" sz="2200" dirty="0"/>
          </a:p>
        </p:txBody>
      </p:sp>
      <p:sp>
        <p:nvSpPr>
          <p:cNvPr id="7" name="Text 4"/>
          <p:cNvSpPr/>
          <p:nvPr/>
        </p:nvSpPr>
        <p:spPr>
          <a:xfrm>
            <a:off x="1142524" y="2821186"/>
            <a:ext cx="3058716" cy="1451610"/>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Analyzing 3,900 purchases to understand customer spending and product preferences.</a:t>
            </a:r>
            <a:endParaRPr lang="en-US" sz="1750" dirty="0"/>
          </a:p>
        </p:txBody>
      </p:sp>
      <p:sp>
        <p:nvSpPr>
          <p:cNvPr id="8" name="Shape 5"/>
          <p:cNvSpPr/>
          <p:nvPr/>
        </p:nvSpPr>
        <p:spPr>
          <a:xfrm>
            <a:off x="4685348" y="2073473"/>
            <a:ext cx="3664863" cy="2456617"/>
          </a:xfrm>
          <a:prstGeom prst="roundRect">
            <a:avLst>
              <a:gd name="adj" fmla="val 5956"/>
            </a:avLst>
          </a:prstGeom>
          <a:solidFill>
            <a:srgbClr val="FFFDFA"/>
          </a:solidFill>
          <a:ln w="30480">
            <a:solidFill>
              <a:srgbClr val="DDD3BA"/>
            </a:solidFill>
            <a:prstDash val="solid"/>
          </a:ln>
        </p:spPr>
      </p:sp>
      <p:sp>
        <p:nvSpPr>
          <p:cNvPr id="9" name="Shape 6"/>
          <p:cNvSpPr/>
          <p:nvPr/>
        </p:nvSpPr>
        <p:spPr>
          <a:xfrm>
            <a:off x="4654868" y="2073473"/>
            <a:ext cx="121920" cy="2456617"/>
          </a:xfrm>
          <a:prstGeom prst="roundRect">
            <a:avLst>
              <a:gd name="adj" fmla="val 78139"/>
            </a:avLst>
          </a:prstGeom>
          <a:solidFill>
            <a:srgbClr val="B88E23"/>
          </a:solidFill>
          <a:ln/>
        </p:spPr>
      </p:sp>
      <p:sp>
        <p:nvSpPr>
          <p:cNvPr id="10" name="Text 7"/>
          <p:cNvSpPr/>
          <p:nvPr/>
        </p:nvSpPr>
        <p:spPr>
          <a:xfrm>
            <a:off x="5034082" y="23307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Strategic Decisions</a:t>
            </a:r>
            <a:endParaRPr lang="en-US" sz="2200" dirty="0"/>
          </a:p>
        </p:txBody>
      </p:sp>
      <p:sp>
        <p:nvSpPr>
          <p:cNvPr id="11" name="Text 8"/>
          <p:cNvSpPr/>
          <p:nvPr/>
        </p:nvSpPr>
        <p:spPr>
          <a:xfrm>
            <a:off x="5034082" y="2821186"/>
            <a:ext cx="3058835" cy="1451610"/>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Guiding business strategies through insights into customer segments and subscription behavior.</a:t>
            </a:r>
            <a:endParaRPr lang="en-US" sz="1750" dirty="0"/>
          </a:p>
        </p:txBody>
      </p:sp>
      <p:sp>
        <p:nvSpPr>
          <p:cNvPr id="12" name="Shape 9"/>
          <p:cNvSpPr/>
          <p:nvPr/>
        </p:nvSpPr>
        <p:spPr>
          <a:xfrm>
            <a:off x="793790" y="4756904"/>
            <a:ext cx="3664744" cy="2448044"/>
          </a:xfrm>
          <a:prstGeom prst="roundRect">
            <a:avLst>
              <a:gd name="adj" fmla="val 5976"/>
            </a:avLst>
          </a:prstGeom>
          <a:solidFill>
            <a:srgbClr val="FFFDFA"/>
          </a:solidFill>
          <a:ln w="30480">
            <a:solidFill>
              <a:srgbClr val="DDD3BA"/>
            </a:solidFill>
            <a:prstDash val="solid"/>
          </a:ln>
        </p:spPr>
      </p:sp>
      <p:sp>
        <p:nvSpPr>
          <p:cNvPr id="13" name="Shape 10"/>
          <p:cNvSpPr/>
          <p:nvPr/>
        </p:nvSpPr>
        <p:spPr>
          <a:xfrm>
            <a:off x="763310" y="4756904"/>
            <a:ext cx="121920" cy="2448044"/>
          </a:xfrm>
          <a:prstGeom prst="roundRect">
            <a:avLst>
              <a:gd name="adj" fmla="val 78139"/>
            </a:avLst>
          </a:prstGeom>
          <a:solidFill>
            <a:srgbClr val="B88E23"/>
          </a:solidFill>
          <a:ln/>
        </p:spPr>
      </p:sp>
      <p:sp>
        <p:nvSpPr>
          <p:cNvPr id="14" name="Text 11"/>
          <p:cNvSpPr/>
          <p:nvPr/>
        </p:nvSpPr>
        <p:spPr>
          <a:xfrm>
            <a:off x="1142524" y="5014198"/>
            <a:ext cx="3058716" cy="708660"/>
          </a:xfrm>
          <a:prstGeom prst="rect">
            <a:avLst/>
          </a:prstGeom>
          <a:noFill/>
          <a:ln/>
        </p:spPr>
        <p:txBody>
          <a:bodyPr wrap="squar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Comprehensive Analysis</a:t>
            </a:r>
            <a:endParaRPr lang="en-US" sz="2200" dirty="0"/>
          </a:p>
        </p:txBody>
      </p:sp>
      <p:sp>
        <p:nvSpPr>
          <p:cNvPr id="15" name="Text 12"/>
          <p:cNvSpPr/>
          <p:nvPr/>
        </p:nvSpPr>
        <p:spPr>
          <a:xfrm>
            <a:off x="1142524" y="5858947"/>
            <a:ext cx="3058716"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Covering demographics, purchase details, and shopping behavior metrics.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algn="l" indent="0" marL="0">
              <a:lnSpc>
                <a:spcPts val="5050"/>
              </a:lnSpc>
              <a:buNone/>
            </a:pPr>
            <a:r>
              <a:rPr lang="en-US" sz="4050" dirty="0">
                <a:solidFill>
                  <a:srgbClr val="5C4E3D"/>
                </a:solidFill>
                <a:latin typeface="Libre Baskerville" pitchFamily="34" charset="0"/>
                <a:ea typeface="Libre Baskerville" pitchFamily="34" charset="-122"/>
                <a:cs typeface="Libre Baskerville" pitchFamily="34" charset="-120"/>
              </a:rPr>
              <a:t>Dataset Summary</a:t>
            </a:r>
            <a:endParaRPr lang="en-US" sz="4050" dirty="0"/>
          </a:p>
        </p:txBody>
      </p:sp>
      <p:sp>
        <p:nvSpPr>
          <p:cNvPr id="3" name="Shape 1"/>
          <p:cNvSpPr/>
          <p:nvPr/>
        </p:nvSpPr>
        <p:spPr>
          <a:xfrm>
            <a:off x="721638" y="1752481"/>
            <a:ext cx="6342102" cy="1285637"/>
          </a:xfrm>
          <a:prstGeom prst="roundRect">
            <a:avLst>
              <a:gd name="adj" fmla="val 38494"/>
            </a:avLst>
          </a:prstGeom>
          <a:solidFill>
            <a:srgbClr val="F7EDD4"/>
          </a:solidFill>
          <a:ln w="7620">
            <a:solidFill>
              <a:srgbClr val="DDD3BA"/>
            </a:solidFill>
            <a:prstDash val="solid"/>
          </a:ln>
        </p:spPr>
      </p:sp>
      <p:sp>
        <p:nvSpPr>
          <p:cNvPr id="4" name="Text 2"/>
          <p:cNvSpPr/>
          <p:nvPr/>
        </p:nvSpPr>
        <p:spPr>
          <a:xfrm>
            <a:off x="935355" y="1966198"/>
            <a:ext cx="2577584" cy="322183"/>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Data Volume</a:t>
            </a:r>
            <a:endParaRPr lang="en-US" sz="2000" dirty="0"/>
          </a:p>
        </p:txBody>
      </p:sp>
      <p:sp>
        <p:nvSpPr>
          <p:cNvPr id="5" name="Text 3"/>
          <p:cNvSpPr/>
          <p:nvPr/>
        </p:nvSpPr>
        <p:spPr>
          <a:xfrm>
            <a:off x="935355" y="2494478"/>
            <a:ext cx="5914668" cy="329922"/>
          </a:xfrm>
          <a:prstGeom prst="rect">
            <a:avLst/>
          </a:prstGeom>
          <a:noFill/>
          <a:ln/>
        </p:spPr>
        <p:txBody>
          <a:bodyPr wrap="non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3,900 rows and 18 columns of transactional data.</a:t>
            </a:r>
            <a:endParaRPr lang="en-US" sz="1600" dirty="0"/>
          </a:p>
        </p:txBody>
      </p:sp>
      <p:sp>
        <p:nvSpPr>
          <p:cNvPr id="6" name="Shape 4"/>
          <p:cNvSpPr/>
          <p:nvPr/>
        </p:nvSpPr>
        <p:spPr>
          <a:xfrm>
            <a:off x="721638" y="3244215"/>
            <a:ext cx="6342102" cy="1615559"/>
          </a:xfrm>
          <a:prstGeom prst="roundRect">
            <a:avLst>
              <a:gd name="adj" fmla="val 30633"/>
            </a:avLst>
          </a:prstGeom>
          <a:solidFill>
            <a:srgbClr val="F7EDD4"/>
          </a:solidFill>
          <a:ln w="7620">
            <a:solidFill>
              <a:srgbClr val="DDD3BA"/>
            </a:solidFill>
            <a:prstDash val="solid"/>
          </a:ln>
        </p:spPr>
      </p:sp>
      <p:sp>
        <p:nvSpPr>
          <p:cNvPr id="7" name="Text 5"/>
          <p:cNvSpPr/>
          <p:nvPr/>
        </p:nvSpPr>
        <p:spPr>
          <a:xfrm>
            <a:off x="935355" y="3457932"/>
            <a:ext cx="2577584" cy="322183"/>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Key Features</a:t>
            </a:r>
            <a:endParaRPr lang="en-US" sz="2000" dirty="0"/>
          </a:p>
        </p:txBody>
      </p:sp>
      <p:sp>
        <p:nvSpPr>
          <p:cNvPr id="8" name="Text 6"/>
          <p:cNvSpPr/>
          <p:nvPr/>
        </p:nvSpPr>
        <p:spPr>
          <a:xfrm>
            <a:off x="935355" y="3986213"/>
            <a:ext cx="5914668" cy="659844"/>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Demographics, purchase details, and shopping behavior (e.g., discount use, previous purchases).</a:t>
            </a:r>
            <a:endParaRPr lang="en-US" sz="1600" dirty="0"/>
          </a:p>
        </p:txBody>
      </p:sp>
      <p:sp>
        <p:nvSpPr>
          <p:cNvPr id="9" name="Shape 7"/>
          <p:cNvSpPr/>
          <p:nvPr/>
        </p:nvSpPr>
        <p:spPr>
          <a:xfrm>
            <a:off x="721638" y="5065871"/>
            <a:ext cx="6342102" cy="1285637"/>
          </a:xfrm>
          <a:prstGeom prst="roundRect">
            <a:avLst>
              <a:gd name="adj" fmla="val 38494"/>
            </a:avLst>
          </a:prstGeom>
          <a:solidFill>
            <a:srgbClr val="F7EDD4"/>
          </a:solidFill>
          <a:ln w="7620">
            <a:solidFill>
              <a:srgbClr val="DDD3BA"/>
            </a:solidFill>
            <a:prstDash val="solid"/>
          </a:ln>
        </p:spPr>
      </p:sp>
      <p:sp>
        <p:nvSpPr>
          <p:cNvPr id="10" name="Text 8"/>
          <p:cNvSpPr/>
          <p:nvPr/>
        </p:nvSpPr>
        <p:spPr>
          <a:xfrm>
            <a:off x="935355" y="5279588"/>
            <a:ext cx="2577584" cy="322183"/>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Missing Data</a:t>
            </a:r>
            <a:endParaRPr lang="en-US" sz="2000" dirty="0"/>
          </a:p>
        </p:txBody>
      </p:sp>
      <p:sp>
        <p:nvSpPr>
          <p:cNvPr id="11" name="Text 9"/>
          <p:cNvSpPr/>
          <p:nvPr/>
        </p:nvSpPr>
        <p:spPr>
          <a:xfrm>
            <a:off x="935355" y="5807869"/>
            <a:ext cx="5914668" cy="329922"/>
          </a:xfrm>
          <a:prstGeom prst="rect">
            <a:avLst/>
          </a:prstGeom>
          <a:noFill/>
          <a:ln/>
        </p:spPr>
        <p:txBody>
          <a:bodyPr wrap="non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37 values in the 'Review Rating' column.</a:t>
            </a:r>
            <a:endParaRPr lang="en-US" sz="1600" dirty="0"/>
          </a:p>
        </p:txBody>
      </p:sp>
      <p:pic>
        <p:nvPicPr>
          <p:cNvPr id="12"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72979"/>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Exploratory Data Analysis (EDA) with Python</a:t>
            </a:r>
            <a:endParaRPr lang="en-US" sz="4450" dirty="0"/>
          </a:p>
        </p:txBody>
      </p:sp>
      <p:sp>
        <p:nvSpPr>
          <p:cNvPr id="3" name="Text 1"/>
          <p:cNvSpPr/>
          <p:nvPr/>
        </p:nvSpPr>
        <p:spPr>
          <a:xfrm>
            <a:off x="793790" y="284416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01</a:t>
            </a:r>
            <a:endParaRPr lang="en-US" sz="1750" dirty="0"/>
          </a:p>
        </p:txBody>
      </p:sp>
      <p:sp>
        <p:nvSpPr>
          <p:cNvPr id="4" name="Shape 2"/>
          <p:cNvSpPr/>
          <p:nvPr/>
        </p:nvSpPr>
        <p:spPr>
          <a:xfrm>
            <a:off x="793790" y="3199209"/>
            <a:ext cx="4196358" cy="30480"/>
          </a:xfrm>
          <a:prstGeom prst="rect">
            <a:avLst/>
          </a:prstGeom>
          <a:solidFill>
            <a:srgbClr val="B88E23"/>
          </a:solidFill>
          <a:ln/>
        </p:spPr>
      </p:sp>
      <p:sp>
        <p:nvSpPr>
          <p:cNvPr id="5" name="Text 3"/>
          <p:cNvSpPr/>
          <p:nvPr/>
        </p:nvSpPr>
        <p:spPr>
          <a:xfrm>
            <a:off x="793790" y="3373517"/>
            <a:ext cx="4196358" cy="708660"/>
          </a:xfrm>
          <a:prstGeom prst="rect">
            <a:avLst/>
          </a:prstGeom>
          <a:noFill/>
          <a:ln/>
        </p:spPr>
        <p:txBody>
          <a:bodyPr wrap="squar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Data Loading &amp; Initial Exploration</a:t>
            </a:r>
            <a:endParaRPr lang="en-US" sz="2200" dirty="0"/>
          </a:p>
        </p:txBody>
      </p:sp>
      <p:sp>
        <p:nvSpPr>
          <p:cNvPr id="6" name="Text 4"/>
          <p:cNvSpPr/>
          <p:nvPr/>
        </p:nvSpPr>
        <p:spPr>
          <a:xfrm>
            <a:off x="793790" y="4218265"/>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Imported dataset with pandas; checked structure and summary statistics.</a:t>
            </a:r>
            <a:endParaRPr lang="en-US" sz="1750" dirty="0"/>
          </a:p>
        </p:txBody>
      </p:sp>
      <p:sp>
        <p:nvSpPr>
          <p:cNvPr id="7" name="Text 5"/>
          <p:cNvSpPr/>
          <p:nvPr/>
        </p:nvSpPr>
        <p:spPr>
          <a:xfrm>
            <a:off x="5216962" y="284416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02</a:t>
            </a:r>
            <a:endParaRPr lang="en-US" sz="1750" dirty="0"/>
          </a:p>
        </p:txBody>
      </p:sp>
      <p:sp>
        <p:nvSpPr>
          <p:cNvPr id="8" name="Shape 6"/>
          <p:cNvSpPr/>
          <p:nvPr/>
        </p:nvSpPr>
        <p:spPr>
          <a:xfrm>
            <a:off x="5216962" y="3199209"/>
            <a:ext cx="4196358" cy="30480"/>
          </a:xfrm>
          <a:prstGeom prst="rect">
            <a:avLst/>
          </a:prstGeom>
          <a:solidFill>
            <a:srgbClr val="B88E23"/>
          </a:solidFill>
          <a:ln/>
        </p:spPr>
      </p:sp>
      <p:sp>
        <p:nvSpPr>
          <p:cNvPr id="9" name="Text 7"/>
          <p:cNvSpPr/>
          <p:nvPr/>
        </p:nvSpPr>
        <p:spPr>
          <a:xfrm>
            <a:off x="5216962" y="3373517"/>
            <a:ext cx="3309818"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Missing Data Handling</a:t>
            </a:r>
            <a:endParaRPr lang="en-US" sz="2200" dirty="0"/>
          </a:p>
        </p:txBody>
      </p:sp>
      <p:sp>
        <p:nvSpPr>
          <p:cNvPr id="10" name="Text 8"/>
          <p:cNvSpPr/>
          <p:nvPr/>
        </p:nvSpPr>
        <p:spPr>
          <a:xfrm>
            <a:off x="5216962" y="3863935"/>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Imputed missing 'Review Rating' values using median per category.</a:t>
            </a:r>
            <a:endParaRPr lang="en-US" sz="1750" dirty="0"/>
          </a:p>
        </p:txBody>
      </p:sp>
      <p:sp>
        <p:nvSpPr>
          <p:cNvPr id="11" name="Text 9"/>
          <p:cNvSpPr/>
          <p:nvPr/>
        </p:nvSpPr>
        <p:spPr>
          <a:xfrm>
            <a:off x="9640133" y="284416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03</a:t>
            </a:r>
            <a:endParaRPr lang="en-US" sz="1750" dirty="0"/>
          </a:p>
        </p:txBody>
      </p:sp>
      <p:sp>
        <p:nvSpPr>
          <p:cNvPr id="12" name="Shape 10"/>
          <p:cNvSpPr/>
          <p:nvPr/>
        </p:nvSpPr>
        <p:spPr>
          <a:xfrm>
            <a:off x="9640133" y="3199209"/>
            <a:ext cx="4196358" cy="30480"/>
          </a:xfrm>
          <a:prstGeom prst="rect">
            <a:avLst/>
          </a:prstGeom>
          <a:solidFill>
            <a:srgbClr val="B88E23"/>
          </a:solidFill>
          <a:ln/>
        </p:spPr>
      </p:sp>
      <p:sp>
        <p:nvSpPr>
          <p:cNvPr id="13" name="Text 11"/>
          <p:cNvSpPr/>
          <p:nvPr/>
        </p:nvSpPr>
        <p:spPr>
          <a:xfrm>
            <a:off x="9640133" y="3373517"/>
            <a:ext cx="3583543"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Column Standardization</a:t>
            </a:r>
            <a:endParaRPr lang="en-US" sz="2200" dirty="0"/>
          </a:p>
        </p:txBody>
      </p:sp>
      <p:sp>
        <p:nvSpPr>
          <p:cNvPr id="14" name="Text 12"/>
          <p:cNvSpPr/>
          <p:nvPr/>
        </p:nvSpPr>
        <p:spPr>
          <a:xfrm>
            <a:off x="9640133" y="3863935"/>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Renamed columns to snake_case for readability.</a:t>
            </a:r>
            <a:endParaRPr lang="en-US" sz="1750" dirty="0"/>
          </a:p>
        </p:txBody>
      </p:sp>
      <p:sp>
        <p:nvSpPr>
          <p:cNvPr id="15" name="Text 13"/>
          <p:cNvSpPr/>
          <p:nvPr/>
        </p:nvSpPr>
        <p:spPr>
          <a:xfrm>
            <a:off x="793790" y="534090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04</a:t>
            </a:r>
            <a:endParaRPr lang="en-US" sz="1750" dirty="0"/>
          </a:p>
        </p:txBody>
      </p:sp>
      <p:sp>
        <p:nvSpPr>
          <p:cNvPr id="16" name="Shape 14"/>
          <p:cNvSpPr/>
          <p:nvPr/>
        </p:nvSpPr>
        <p:spPr>
          <a:xfrm>
            <a:off x="793790" y="5695950"/>
            <a:ext cx="6407944" cy="30480"/>
          </a:xfrm>
          <a:prstGeom prst="rect">
            <a:avLst/>
          </a:prstGeom>
          <a:solidFill>
            <a:srgbClr val="B88E23"/>
          </a:solidFill>
          <a:ln/>
        </p:spPr>
      </p:sp>
      <p:sp>
        <p:nvSpPr>
          <p:cNvPr id="17" name="Text 15"/>
          <p:cNvSpPr/>
          <p:nvPr/>
        </p:nvSpPr>
        <p:spPr>
          <a:xfrm>
            <a:off x="793790" y="5870258"/>
            <a:ext cx="2954417"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Feature Engineering</a:t>
            </a:r>
            <a:endParaRPr lang="en-US" sz="2200" dirty="0"/>
          </a:p>
        </p:txBody>
      </p:sp>
      <p:sp>
        <p:nvSpPr>
          <p:cNvPr id="18" name="Text 16"/>
          <p:cNvSpPr/>
          <p:nvPr/>
        </p:nvSpPr>
        <p:spPr>
          <a:xfrm>
            <a:off x="793790" y="6360676"/>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Created 'age_group' and 'purchase_frequency_days' columns.</a:t>
            </a:r>
            <a:endParaRPr lang="en-US" sz="1750" dirty="0"/>
          </a:p>
        </p:txBody>
      </p:sp>
      <p:sp>
        <p:nvSpPr>
          <p:cNvPr id="19" name="Text 17"/>
          <p:cNvSpPr/>
          <p:nvPr/>
        </p:nvSpPr>
        <p:spPr>
          <a:xfrm>
            <a:off x="7428548" y="534090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05</a:t>
            </a:r>
            <a:endParaRPr lang="en-US" sz="1750" dirty="0"/>
          </a:p>
        </p:txBody>
      </p:sp>
      <p:sp>
        <p:nvSpPr>
          <p:cNvPr id="20" name="Shape 18"/>
          <p:cNvSpPr/>
          <p:nvPr/>
        </p:nvSpPr>
        <p:spPr>
          <a:xfrm>
            <a:off x="7428548" y="5695950"/>
            <a:ext cx="6407944" cy="30480"/>
          </a:xfrm>
          <a:prstGeom prst="rect">
            <a:avLst/>
          </a:prstGeom>
          <a:solidFill>
            <a:srgbClr val="B88E23"/>
          </a:solidFill>
          <a:ln/>
        </p:spPr>
      </p:sp>
      <p:sp>
        <p:nvSpPr>
          <p:cNvPr id="21" name="Text 19"/>
          <p:cNvSpPr/>
          <p:nvPr/>
        </p:nvSpPr>
        <p:spPr>
          <a:xfrm>
            <a:off x="7428548" y="5870258"/>
            <a:ext cx="3012877"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Database Integration</a:t>
            </a:r>
            <a:endParaRPr lang="en-US" sz="2200" dirty="0"/>
          </a:p>
        </p:txBody>
      </p:sp>
      <p:sp>
        <p:nvSpPr>
          <p:cNvPr id="22" name="Text 20"/>
          <p:cNvSpPr/>
          <p:nvPr/>
        </p:nvSpPr>
        <p:spPr>
          <a:xfrm>
            <a:off x="7428548" y="6360676"/>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Loaded cleaned data into PostgreSQL for SQL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06955"/>
          </a:xfrm>
          <a:prstGeom prst="rect">
            <a:avLst/>
          </a:prstGeom>
        </p:spPr>
      </p:pic>
      <p:sp>
        <p:nvSpPr>
          <p:cNvPr id="3" name="Text 0"/>
          <p:cNvSpPr/>
          <p:nvPr/>
        </p:nvSpPr>
        <p:spPr>
          <a:xfrm>
            <a:off x="645914" y="2814399"/>
            <a:ext cx="10798373" cy="576620"/>
          </a:xfrm>
          <a:prstGeom prst="rect">
            <a:avLst/>
          </a:prstGeom>
          <a:noFill/>
          <a:ln/>
        </p:spPr>
        <p:txBody>
          <a:bodyPr wrap="none" lIns="0" tIns="0" rIns="0" bIns="0" rtlCol="0" anchor="t"/>
          <a:lstStyle/>
          <a:p>
            <a:pPr algn="l" indent="0" marL="0">
              <a:lnSpc>
                <a:spcPts val="4500"/>
              </a:lnSpc>
              <a:buNone/>
            </a:pPr>
            <a:r>
              <a:rPr lang="en-US" sz="3600" dirty="0">
                <a:solidFill>
                  <a:srgbClr val="5C4E3D"/>
                </a:solidFill>
                <a:latin typeface="Libre Baskerville" pitchFamily="34" charset="0"/>
                <a:ea typeface="Libre Baskerville" pitchFamily="34" charset="-122"/>
                <a:cs typeface="Libre Baskerville" pitchFamily="34" charset="-120"/>
              </a:rPr>
              <a:t>Data Analysis with SQL: Key Business Insights</a:t>
            </a:r>
            <a:endParaRPr lang="en-US" sz="3600" dirty="0"/>
          </a:p>
        </p:txBody>
      </p:sp>
      <p:sp>
        <p:nvSpPr>
          <p:cNvPr id="4" name="Shape 1"/>
          <p:cNvSpPr/>
          <p:nvPr/>
        </p:nvSpPr>
        <p:spPr>
          <a:xfrm>
            <a:off x="645914" y="3944660"/>
            <a:ext cx="6577013" cy="1658422"/>
          </a:xfrm>
          <a:prstGeom prst="roundRect">
            <a:avLst>
              <a:gd name="adj" fmla="val 6616"/>
            </a:avLst>
          </a:prstGeom>
          <a:solidFill>
            <a:srgbClr val="FFFDFA"/>
          </a:solidFill>
          <a:ln/>
        </p:spPr>
      </p:sp>
      <p:sp>
        <p:nvSpPr>
          <p:cNvPr id="5" name="Shape 2"/>
          <p:cNvSpPr/>
          <p:nvPr/>
        </p:nvSpPr>
        <p:spPr>
          <a:xfrm>
            <a:off x="645914" y="3921800"/>
            <a:ext cx="6577013" cy="91440"/>
          </a:xfrm>
          <a:prstGeom prst="roundRect">
            <a:avLst>
              <a:gd name="adj" fmla="val 84771"/>
            </a:avLst>
          </a:prstGeom>
          <a:solidFill>
            <a:srgbClr val="B88E23"/>
          </a:solidFill>
          <a:ln/>
        </p:spPr>
      </p:sp>
      <p:sp>
        <p:nvSpPr>
          <p:cNvPr id="6" name="Shape 3"/>
          <p:cNvSpPr/>
          <p:nvPr/>
        </p:nvSpPr>
        <p:spPr>
          <a:xfrm>
            <a:off x="3657600" y="3667839"/>
            <a:ext cx="553641" cy="553641"/>
          </a:xfrm>
          <a:prstGeom prst="roundRect">
            <a:avLst>
              <a:gd name="adj" fmla="val 165161"/>
            </a:avLst>
          </a:prstGeom>
          <a:solidFill>
            <a:srgbClr val="B88E23"/>
          </a:solidFill>
          <a:ln/>
        </p:spPr>
      </p:sp>
      <p:sp>
        <p:nvSpPr>
          <p:cNvPr id="7" name="Text 4"/>
          <p:cNvSpPr/>
          <p:nvPr/>
        </p:nvSpPr>
        <p:spPr>
          <a:xfrm>
            <a:off x="3823692" y="3806190"/>
            <a:ext cx="221456" cy="276820"/>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Libre Baskerville" pitchFamily="34" charset="0"/>
                <a:ea typeface="Libre Baskerville" pitchFamily="34" charset="-122"/>
                <a:cs typeface="Libre Baskerville" pitchFamily="34" charset="-120"/>
              </a:rPr>
              <a:t>1</a:t>
            </a:r>
            <a:endParaRPr lang="en-US" sz="1700" dirty="0"/>
          </a:p>
        </p:txBody>
      </p:sp>
      <p:sp>
        <p:nvSpPr>
          <p:cNvPr id="8" name="Text 5"/>
          <p:cNvSpPr/>
          <p:nvPr/>
        </p:nvSpPr>
        <p:spPr>
          <a:xfrm>
            <a:off x="853321" y="4406027"/>
            <a:ext cx="2331720" cy="288369"/>
          </a:xfrm>
          <a:prstGeom prst="rect">
            <a:avLst/>
          </a:prstGeom>
          <a:noFill/>
          <a:ln/>
        </p:spPr>
        <p:txBody>
          <a:bodyPr wrap="none" lIns="0" tIns="0" rIns="0" bIns="0" rtlCol="0" anchor="t"/>
          <a:lstStyle/>
          <a:p>
            <a:pPr algn="l" indent="0" marL="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Revenue by Gender</a:t>
            </a:r>
            <a:endParaRPr lang="en-US" sz="1800" dirty="0"/>
          </a:p>
        </p:txBody>
      </p:sp>
      <p:sp>
        <p:nvSpPr>
          <p:cNvPr id="9" name="Text 6"/>
          <p:cNvSpPr/>
          <p:nvPr/>
        </p:nvSpPr>
        <p:spPr>
          <a:xfrm>
            <a:off x="853321" y="4805124"/>
            <a:ext cx="6162199" cy="590550"/>
          </a:xfrm>
          <a:prstGeom prst="rect">
            <a:avLst/>
          </a:prstGeom>
          <a:noFill/>
          <a:ln/>
        </p:spPr>
        <p:txBody>
          <a:bodyPr wrap="square" lIns="0" tIns="0" rIns="0" bIns="0" rtlCol="0" anchor="t"/>
          <a:lstStyle/>
          <a:p>
            <a:pPr algn="l" indent="0" marL="0">
              <a:lnSpc>
                <a:spcPts val="2300"/>
              </a:lnSpc>
              <a:buNone/>
            </a:pPr>
            <a:r>
              <a:rPr lang="en-US" sz="1450" dirty="0">
                <a:solidFill>
                  <a:srgbClr val="454240"/>
                </a:solidFill>
                <a:latin typeface="DM Sans" pitchFamily="34" charset="0"/>
                <a:ea typeface="DM Sans" pitchFamily="34" charset="-122"/>
                <a:cs typeface="DM Sans" pitchFamily="34" charset="-120"/>
              </a:rPr>
              <a:t>Male customers generated significantly more revenue ($157,890) than female customers ($75,191).</a:t>
            </a:r>
            <a:endParaRPr lang="en-US" sz="1450" dirty="0"/>
          </a:p>
        </p:txBody>
      </p:sp>
      <p:sp>
        <p:nvSpPr>
          <p:cNvPr id="10" name="Shape 7"/>
          <p:cNvSpPr/>
          <p:nvPr/>
        </p:nvSpPr>
        <p:spPr>
          <a:xfrm>
            <a:off x="7407473" y="3944660"/>
            <a:ext cx="6577013" cy="1658422"/>
          </a:xfrm>
          <a:prstGeom prst="roundRect">
            <a:avLst>
              <a:gd name="adj" fmla="val 6616"/>
            </a:avLst>
          </a:prstGeom>
          <a:solidFill>
            <a:srgbClr val="FFFDFA"/>
          </a:solidFill>
          <a:ln/>
        </p:spPr>
      </p:sp>
      <p:sp>
        <p:nvSpPr>
          <p:cNvPr id="11" name="Shape 8"/>
          <p:cNvSpPr/>
          <p:nvPr/>
        </p:nvSpPr>
        <p:spPr>
          <a:xfrm>
            <a:off x="7407473" y="3921800"/>
            <a:ext cx="6577013" cy="91440"/>
          </a:xfrm>
          <a:prstGeom prst="roundRect">
            <a:avLst>
              <a:gd name="adj" fmla="val 84771"/>
            </a:avLst>
          </a:prstGeom>
          <a:solidFill>
            <a:srgbClr val="B88E23"/>
          </a:solidFill>
          <a:ln/>
        </p:spPr>
      </p:sp>
      <p:sp>
        <p:nvSpPr>
          <p:cNvPr id="12" name="Shape 9"/>
          <p:cNvSpPr/>
          <p:nvPr/>
        </p:nvSpPr>
        <p:spPr>
          <a:xfrm>
            <a:off x="10419159" y="3667839"/>
            <a:ext cx="553641" cy="553641"/>
          </a:xfrm>
          <a:prstGeom prst="roundRect">
            <a:avLst>
              <a:gd name="adj" fmla="val 165161"/>
            </a:avLst>
          </a:prstGeom>
          <a:solidFill>
            <a:srgbClr val="B88E23"/>
          </a:solidFill>
          <a:ln/>
        </p:spPr>
      </p:sp>
      <p:sp>
        <p:nvSpPr>
          <p:cNvPr id="13" name="Text 10"/>
          <p:cNvSpPr/>
          <p:nvPr/>
        </p:nvSpPr>
        <p:spPr>
          <a:xfrm>
            <a:off x="10585252" y="3806190"/>
            <a:ext cx="221456" cy="276820"/>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Libre Baskerville" pitchFamily="34" charset="0"/>
                <a:ea typeface="Libre Baskerville" pitchFamily="34" charset="-122"/>
                <a:cs typeface="Libre Baskerville" pitchFamily="34" charset="-120"/>
              </a:rPr>
              <a:t>2</a:t>
            </a:r>
            <a:endParaRPr lang="en-US" sz="1700" dirty="0"/>
          </a:p>
        </p:txBody>
      </p:sp>
      <p:sp>
        <p:nvSpPr>
          <p:cNvPr id="14" name="Text 11"/>
          <p:cNvSpPr/>
          <p:nvPr/>
        </p:nvSpPr>
        <p:spPr>
          <a:xfrm>
            <a:off x="7614880" y="4406027"/>
            <a:ext cx="3656409" cy="288369"/>
          </a:xfrm>
          <a:prstGeom prst="rect">
            <a:avLst/>
          </a:prstGeom>
          <a:noFill/>
          <a:ln/>
        </p:spPr>
        <p:txBody>
          <a:bodyPr wrap="none" lIns="0" tIns="0" rIns="0" bIns="0" rtlCol="0" anchor="t"/>
          <a:lstStyle/>
          <a:p>
            <a:pPr algn="l" indent="0" marL="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High-Spending Discount Users</a:t>
            </a:r>
            <a:endParaRPr lang="en-US" sz="1800" dirty="0"/>
          </a:p>
        </p:txBody>
      </p:sp>
      <p:sp>
        <p:nvSpPr>
          <p:cNvPr id="15" name="Text 12"/>
          <p:cNvSpPr/>
          <p:nvPr/>
        </p:nvSpPr>
        <p:spPr>
          <a:xfrm>
            <a:off x="7614880" y="4805124"/>
            <a:ext cx="6162199" cy="590550"/>
          </a:xfrm>
          <a:prstGeom prst="rect">
            <a:avLst/>
          </a:prstGeom>
          <a:noFill/>
          <a:ln/>
        </p:spPr>
        <p:txBody>
          <a:bodyPr wrap="square" lIns="0" tIns="0" rIns="0" bIns="0" rtlCol="0" anchor="t"/>
          <a:lstStyle/>
          <a:p>
            <a:pPr algn="l" indent="0" marL="0">
              <a:lnSpc>
                <a:spcPts val="2300"/>
              </a:lnSpc>
              <a:buNone/>
            </a:pPr>
            <a:r>
              <a:rPr lang="en-US" sz="1450" dirty="0">
                <a:solidFill>
                  <a:srgbClr val="454240"/>
                </a:solidFill>
                <a:latin typeface="DM Sans" pitchFamily="34" charset="0"/>
                <a:ea typeface="DM Sans" pitchFamily="34" charset="-122"/>
                <a:cs typeface="DM Sans" pitchFamily="34" charset="-120"/>
              </a:rPr>
              <a:t>Identified 839 customers who used discounts but still spent above average.</a:t>
            </a:r>
            <a:endParaRPr lang="en-US" sz="1450" dirty="0"/>
          </a:p>
        </p:txBody>
      </p:sp>
      <p:sp>
        <p:nvSpPr>
          <p:cNvPr id="16" name="Shape 13"/>
          <p:cNvSpPr/>
          <p:nvPr/>
        </p:nvSpPr>
        <p:spPr>
          <a:xfrm>
            <a:off x="645914" y="6064448"/>
            <a:ext cx="6577013" cy="1658422"/>
          </a:xfrm>
          <a:prstGeom prst="roundRect">
            <a:avLst>
              <a:gd name="adj" fmla="val 6616"/>
            </a:avLst>
          </a:prstGeom>
          <a:solidFill>
            <a:srgbClr val="FFFDFA"/>
          </a:solidFill>
          <a:ln/>
        </p:spPr>
      </p:sp>
      <p:sp>
        <p:nvSpPr>
          <p:cNvPr id="17" name="Shape 14"/>
          <p:cNvSpPr/>
          <p:nvPr/>
        </p:nvSpPr>
        <p:spPr>
          <a:xfrm>
            <a:off x="645914" y="6041588"/>
            <a:ext cx="6577013" cy="91440"/>
          </a:xfrm>
          <a:prstGeom prst="roundRect">
            <a:avLst>
              <a:gd name="adj" fmla="val 84771"/>
            </a:avLst>
          </a:prstGeom>
          <a:solidFill>
            <a:srgbClr val="B88E23"/>
          </a:solidFill>
          <a:ln/>
        </p:spPr>
      </p:sp>
      <p:sp>
        <p:nvSpPr>
          <p:cNvPr id="18" name="Shape 15"/>
          <p:cNvSpPr/>
          <p:nvPr/>
        </p:nvSpPr>
        <p:spPr>
          <a:xfrm>
            <a:off x="3657600" y="5787628"/>
            <a:ext cx="553641" cy="553641"/>
          </a:xfrm>
          <a:prstGeom prst="roundRect">
            <a:avLst>
              <a:gd name="adj" fmla="val 165161"/>
            </a:avLst>
          </a:prstGeom>
          <a:solidFill>
            <a:srgbClr val="B88E23"/>
          </a:solidFill>
          <a:ln/>
        </p:spPr>
      </p:sp>
      <p:sp>
        <p:nvSpPr>
          <p:cNvPr id="19" name="Text 16"/>
          <p:cNvSpPr/>
          <p:nvPr/>
        </p:nvSpPr>
        <p:spPr>
          <a:xfrm>
            <a:off x="3823692" y="5925979"/>
            <a:ext cx="221456" cy="276820"/>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Libre Baskerville" pitchFamily="34" charset="0"/>
                <a:ea typeface="Libre Baskerville" pitchFamily="34" charset="-122"/>
                <a:cs typeface="Libre Baskerville" pitchFamily="34" charset="-120"/>
              </a:rPr>
              <a:t>3</a:t>
            </a:r>
            <a:endParaRPr lang="en-US" sz="1700" dirty="0"/>
          </a:p>
        </p:txBody>
      </p:sp>
      <p:sp>
        <p:nvSpPr>
          <p:cNvPr id="20" name="Text 17"/>
          <p:cNvSpPr/>
          <p:nvPr/>
        </p:nvSpPr>
        <p:spPr>
          <a:xfrm>
            <a:off x="853321" y="6525816"/>
            <a:ext cx="2964775" cy="288369"/>
          </a:xfrm>
          <a:prstGeom prst="rect">
            <a:avLst/>
          </a:prstGeom>
          <a:noFill/>
          <a:ln/>
        </p:spPr>
        <p:txBody>
          <a:bodyPr wrap="none" lIns="0" tIns="0" rIns="0" bIns="0" rtlCol="0" anchor="t"/>
          <a:lstStyle/>
          <a:p>
            <a:pPr algn="l" indent="0" marL="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Top 5 Products by Rating</a:t>
            </a:r>
            <a:endParaRPr lang="en-US" sz="1800" dirty="0"/>
          </a:p>
        </p:txBody>
      </p:sp>
      <p:sp>
        <p:nvSpPr>
          <p:cNvPr id="21" name="Text 18"/>
          <p:cNvSpPr/>
          <p:nvPr/>
        </p:nvSpPr>
        <p:spPr>
          <a:xfrm>
            <a:off x="853321" y="6924913"/>
            <a:ext cx="6162199" cy="590550"/>
          </a:xfrm>
          <a:prstGeom prst="rect">
            <a:avLst/>
          </a:prstGeom>
          <a:noFill/>
          <a:ln/>
        </p:spPr>
        <p:txBody>
          <a:bodyPr wrap="square" lIns="0" tIns="0" rIns="0" bIns="0" rtlCol="0" anchor="t"/>
          <a:lstStyle/>
          <a:p>
            <a:pPr algn="l" indent="0" marL="0">
              <a:lnSpc>
                <a:spcPts val="2300"/>
              </a:lnSpc>
              <a:buNone/>
            </a:pPr>
            <a:r>
              <a:rPr lang="en-US" sz="1450" dirty="0">
                <a:solidFill>
                  <a:srgbClr val="454240"/>
                </a:solidFill>
                <a:latin typeface="DM Sans" pitchFamily="34" charset="0"/>
                <a:ea typeface="DM Sans" pitchFamily="34" charset="-122"/>
                <a:cs typeface="DM Sans" pitchFamily="34" charset="-120"/>
              </a:rPr>
              <a:t>Gloves (3.86), Sandals (3.84), Boots (3.82), Hat (3.80), Skirt (3.78) are top-rated.</a:t>
            </a:r>
            <a:endParaRPr lang="en-US" sz="1450" dirty="0"/>
          </a:p>
        </p:txBody>
      </p:sp>
      <p:sp>
        <p:nvSpPr>
          <p:cNvPr id="22" name="Shape 19"/>
          <p:cNvSpPr/>
          <p:nvPr/>
        </p:nvSpPr>
        <p:spPr>
          <a:xfrm>
            <a:off x="7407473" y="6064448"/>
            <a:ext cx="6577013" cy="1658422"/>
          </a:xfrm>
          <a:prstGeom prst="roundRect">
            <a:avLst>
              <a:gd name="adj" fmla="val 6616"/>
            </a:avLst>
          </a:prstGeom>
          <a:solidFill>
            <a:srgbClr val="FFFDFA"/>
          </a:solidFill>
          <a:ln/>
        </p:spPr>
      </p:sp>
      <p:sp>
        <p:nvSpPr>
          <p:cNvPr id="23" name="Shape 20"/>
          <p:cNvSpPr/>
          <p:nvPr/>
        </p:nvSpPr>
        <p:spPr>
          <a:xfrm>
            <a:off x="7407473" y="6041588"/>
            <a:ext cx="6577013" cy="91440"/>
          </a:xfrm>
          <a:prstGeom prst="roundRect">
            <a:avLst>
              <a:gd name="adj" fmla="val 84771"/>
            </a:avLst>
          </a:prstGeom>
          <a:solidFill>
            <a:srgbClr val="B88E23"/>
          </a:solidFill>
          <a:ln/>
        </p:spPr>
      </p:sp>
      <p:sp>
        <p:nvSpPr>
          <p:cNvPr id="24" name="Shape 21"/>
          <p:cNvSpPr/>
          <p:nvPr/>
        </p:nvSpPr>
        <p:spPr>
          <a:xfrm>
            <a:off x="10419159" y="5787628"/>
            <a:ext cx="553641" cy="553641"/>
          </a:xfrm>
          <a:prstGeom prst="roundRect">
            <a:avLst>
              <a:gd name="adj" fmla="val 165161"/>
            </a:avLst>
          </a:prstGeom>
          <a:solidFill>
            <a:srgbClr val="B88E23"/>
          </a:solidFill>
          <a:ln/>
        </p:spPr>
      </p:sp>
      <p:sp>
        <p:nvSpPr>
          <p:cNvPr id="25" name="Text 22"/>
          <p:cNvSpPr/>
          <p:nvPr/>
        </p:nvSpPr>
        <p:spPr>
          <a:xfrm>
            <a:off x="10585252" y="5925979"/>
            <a:ext cx="221456" cy="276820"/>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Libre Baskerville" pitchFamily="34" charset="0"/>
                <a:ea typeface="Libre Baskerville" pitchFamily="34" charset="-122"/>
                <a:cs typeface="Libre Baskerville" pitchFamily="34" charset="-120"/>
              </a:rPr>
              <a:t>4</a:t>
            </a:r>
            <a:endParaRPr lang="en-US" sz="1700" dirty="0"/>
          </a:p>
        </p:txBody>
      </p:sp>
      <p:sp>
        <p:nvSpPr>
          <p:cNvPr id="26" name="Text 23"/>
          <p:cNvSpPr/>
          <p:nvPr/>
        </p:nvSpPr>
        <p:spPr>
          <a:xfrm>
            <a:off x="7614880" y="6525816"/>
            <a:ext cx="3273743" cy="288369"/>
          </a:xfrm>
          <a:prstGeom prst="rect">
            <a:avLst/>
          </a:prstGeom>
          <a:noFill/>
          <a:ln/>
        </p:spPr>
        <p:txBody>
          <a:bodyPr wrap="none" lIns="0" tIns="0" rIns="0" bIns="0" rtlCol="0" anchor="t"/>
          <a:lstStyle/>
          <a:p>
            <a:pPr algn="l" indent="0" marL="0">
              <a:lnSpc>
                <a:spcPts val="2250"/>
              </a:lnSpc>
              <a:buNone/>
            </a:pPr>
            <a:r>
              <a:rPr lang="en-US" sz="1800" dirty="0">
                <a:solidFill>
                  <a:srgbClr val="454240"/>
                </a:solidFill>
                <a:latin typeface="Libre Baskerville" pitchFamily="34" charset="0"/>
                <a:ea typeface="Libre Baskerville" pitchFamily="34" charset="-122"/>
                <a:cs typeface="Libre Baskerville" pitchFamily="34" charset="-120"/>
              </a:rPr>
              <a:t>Shipping Type Comparison</a:t>
            </a:r>
            <a:endParaRPr lang="en-US" sz="1800" dirty="0"/>
          </a:p>
        </p:txBody>
      </p:sp>
      <p:sp>
        <p:nvSpPr>
          <p:cNvPr id="27" name="Text 24"/>
          <p:cNvSpPr/>
          <p:nvPr/>
        </p:nvSpPr>
        <p:spPr>
          <a:xfrm>
            <a:off x="7614880" y="6924913"/>
            <a:ext cx="6162199" cy="590550"/>
          </a:xfrm>
          <a:prstGeom prst="rect">
            <a:avLst/>
          </a:prstGeom>
          <a:noFill/>
          <a:ln/>
        </p:spPr>
        <p:txBody>
          <a:bodyPr wrap="square" lIns="0" tIns="0" rIns="0" bIns="0" rtlCol="0" anchor="t"/>
          <a:lstStyle/>
          <a:p>
            <a:pPr algn="l" indent="0" marL="0">
              <a:lnSpc>
                <a:spcPts val="2300"/>
              </a:lnSpc>
              <a:buNone/>
            </a:pPr>
            <a:r>
              <a:rPr lang="en-US" sz="1450" dirty="0">
                <a:solidFill>
                  <a:srgbClr val="454240"/>
                </a:solidFill>
                <a:latin typeface="DM Sans" pitchFamily="34" charset="0"/>
                <a:ea typeface="DM Sans" pitchFamily="34" charset="-122"/>
                <a:cs typeface="DM Sans" pitchFamily="34" charset="-120"/>
              </a:rPr>
              <a:t>Express shipping users had a slightly higher average purchase amount ($60.48) than Standard ($58.46).</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1638" y="566976"/>
            <a:ext cx="10637282" cy="644366"/>
          </a:xfrm>
          <a:prstGeom prst="rect">
            <a:avLst/>
          </a:prstGeom>
          <a:noFill/>
          <a:ln/>
        </p:spPr>
        <p:txBody>
          <a:bodyPr wrap="none" lIns="0" tIns="0" rIns="0" bIns="0" rtlCol="0" anchor="t"/>
          <a:lstStyle/>
          <a:p>
            <a:pPr algn="l" indent="0" marL="0">
              <a:lnSpc>
                <a:spcPts val="5050"/>
              </a:lnSpc>
              <a:buNone/>
            </a:pPr>
            <a:r>
              <a:rPr lang="en-US" sz="4050" dirty="0">
                <a:solidFill>
                  <a:srgbClr val="5C4E3D"/>
                </a:solidFill>
                <a:latin typeface="Libre Baskerville" pitchFamily="34" charset="0"/>
                <a:ea typeface="Libre Baskerville" pitchFamily="34" charset="-122"/>
                <a:cs typeface="Libre Baskerville" pitchFamily="34" charset="-120"/>
              </a:rPr>
              <a:t>SQL Insights: Subscriptions &amp; Discounts</a:t>
            </a:r>
            <a:endParaRPr lang="en-US" sz="4050" dirty="0"/>
          </a:p>
        </p:txBody>
      </p:sp>
      <p:sp>
        <p:nvSpPr>
          <p:cNvPr id="3" name="Shape 1"/>
          <p:cNvSpPr/>
          <p:nvPr/>
        </p:nvSpPr>
        <p:spPr>
          <a:xfrm>
            <a:off x="721638" y="1752481"/>
            <a:ext cx="6342102" cy="2440186"/>
          </a:xfrm>
          <a:prstGeom prst="roundRect">
            <a:avLst>
              <a:gd name="adj" fmla="val 3549"/>
            </a:avLst>
          </a:prstGeom>
          <a:solidFill>
            <a:srgbClr val="F7EDD4"/>
          </a:solidFill>
          <a:ln w="7620">
            <a:solidFill>
              <a:srgbClr val="DDD3BA"/>
            </a:solidFill>
            <a:prstDash val="solid"/>
          </a:ln>
        </p:spPr>
      </p:sp>
      <p:sp>
        <p:nvSpPr>
          <p:cNvPr id="4" name="Shape 2"/>
          <p:cNvSpPr/>
          <p:nvPr/>
        </p:nvSpPr>
        <p:spPr>
          <a:xfrm>
            <a:off x="935355" y="1966198"/>
            <a:ext cx="618530" cy="618530"/>
          </a:xfrm>
          <a:prstGeom prst="roundRect">
            <a:avLst>
              <a:gd name="adj" fmla="val 14781960"/>
            </a:avLst>
          </a:prstGeom>
          <a:solidFill>
            <a:srgbClr val="B88E23"/>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05376" y="2136219"/>
            <a:ext cx="278368" cy="278368"/>
          </a:xfrm>
          <a:prstGeom prst="rect">
            <a:avLst/>
          </a:prstGeom>
        </p:spPr>
      </p:pic>
      <p:sp>
        <p:nvSpPr>
          <p:cNvPr id="6" name="Text 3"/>
          <p:cNvSpPr/>
          <p:nvPr/>
        </p:nvSpPr>
        <p:spPr>
          <a:xfrm>
            <a:off x="935355" y="2790825"/>
            <a:ext cx="4228148" cy="322183"/>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Subscribers vs. Non-Subscribers</a:t>
            </a:r>
            <a:endParaRPr lang="en-US" sz="2000" dirty="0"/>
          </a:p>
        </p:txBody>
      </p:sp>
      <p:sp>
        <p:nvSpPr>
          <p:cNvPr id="7" name="Text 4"/>
          <p:cNvSpPr/>
          <p:nvPr/>
        </p:nvSpPr>
        <p:spPr>
          <a:xfrm>
            <a:off x="935355" y="3319105"/>
            <a:ext cx="5914668" cy="659844"/>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Subscribers (1053) have an average spend of $59.49, non-subscribers (2847) average $59.87.</a:t>
            </a:r>
            <a:endParaRPr lang="en-US" sz="1600" dirty="0"/>
          </a:p>
        </p:txBody>
      </p:sp>
      <p:sp>
        <p:nvSpPr>
          <p:cNvPr id="8" name="Shape 5"/>
          <p:cNvSpPr/>
          <p:nvPr/>
        </p:nvSpPr>
        <p:spPr>
          <a:xfrm>
            <a:off x="721638" y="4398764"/>
            <a:ext cx="6342102" cy="2440186"/>
          </a:xfrm>
          <a:prstGeom prst="roundRect">
            <a:avLst>
              <a:gd name="adj" fmla="val 3549"/>
            </a:avLst>
          </a:prstGeom>
          <a:solidFill>
            <a:srgbClr val="F7EDD4"/>
          </a:solidFill>
          <a:ln w="7620">
            <a:solidFill>
              <a:srgbClr val="DDD3BA"/>
            </a:solidFill>
            <a:prstDash val="solid"/>
          </a:ln>
        </p:spPr>
      </p:sp>
      <p:sp>
        <p:nvSpPr>
          <p:cNvPr id="9" name="Shape 6"/>
          <p:cNvSpPr/>
          <p:nvPr/>
        </p:nvSpPr>
        <p:spPr>
          <a:xfrm>
            <a:off x="935355" y="4612481"/>
            <a:ext cx="618530" cy="618530"/>
          </a:xfrm>
          <a:prstGeom prst="roundRect">
            <a:avLst>
              <a:gd name="adj" fmla="val 14781960"/>
            </a:avLst>
          </a:prstGeom>
          <a:solidFill>
            <a:srgbClr val="B88E23"/>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376" y="4782503"/>
            <a:ext cx="278368" cy="278368"/>
          </a:xfrm>
          <a:prstGeom prst="rect">
            <a:avLst/>
          </a:prstGeom>
        </p:spPr>
      </p:pic>
      <p:sp>
        <p:nvSpPr>
          <p:cNvPr id="11" name="Text 7"/>
          <p:cNvSpPr/>
          <p:nvPr/>
        </p:nvSpPr>
        <p:spPr>
          <a:xfrm>
            <a:off x="935355" y="5437108"/>
            <a:ext cx="4013716" cy="322183"/>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Discount-Dependent Products</a:t>
            </a:r>
            <a:endParaRPr lang="en-US" sz="2000" dirty="0"/>
          </a:p>
        </p:txBody>
      </p:sp>
      <p:sp>
        <p:nvSpPr>
          <p:cNvPr id="12" name="Text 8"/>
          <p:cNvSpPr/>
          <p:nvPr/>
        </p:nvSpPr>
        <p:spPr>
          <a:xfrm>
            <a:off x="935355" y="5965388"/>
            <a:ext cx="5914668" cy="659844"/>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Hat (50%), Sneakers (49.66%), Coat (49.07%), Sweater (48.17%), Pants (47.37%) are most discounted.</a:t>
            </a:r>
            <a:endParaRPr lang="en-US" sz="1600" dirty="0"/>
          </a:p>
        </p:txBody>
      </p:sp>
      <p:pic>
        <p:nvPicPr>
          <p:cNvPr id="13" name="Image 2" descr="preencoded.png">    </p:cNvPr>
          <p:cNvPicPr>
            <a:picLocks noChangeAspect="1"/>
          </p:cNvPicPr>
          <p:nvPr/>
        </p:nvPicPr>
        <p:blipFill>
          <a:blip r:embed="rId5"/>
          <a:stretch>
            <a:fillRect/>
          </a:stretch>
        </p:blipFill>
        <p:spPr>
          <a:xfrm>
            <a:off x="7574280" y="1752481"/>
            <a:ext cx="6342102" cy="63421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12087344"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Customer Segmentation &amp; Repeat Buyers</a:t>
            </a:r>
            <a:endParaRPr lang="en-US" sz="4450" dirty="0"/>
          </a:p>
        </p:txBody>
      </p:sp>
      <p:sp>
        <p:nvSpPr>
          <p:cNvPr id="3" name="Text 1"/>
          <p:cNvSpPr/>
          <p:nvPr/>
        </p:nvSpPr>
        <p:spPr>
          <a:xfrm>
            <a:off x="1857256" y="2863691"/>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Loyal Customers</a:t>
            </a:r>
            <a:endParaRPr lang="en-US" sz="2200" dirty="0"/>
          </a:p>
        </p:txBody>
      </p:sp>
      <p:sp>
        <p:nvSpPr>
          <p:cNvPr id="4" name="Text 2"/>
          <p:cNvSpPr/>
          <p:nvPr/>
        </p:nvSpPr>
        <p:spPr>
          <a:xfrm>
            <a:off x="793790" y="3354110"/>
            <a:ext cx="3898702" cy="362903"/>
          </a:xfrm>
          <a:prstGeom prst="rect">
            <a:avLst/>
          </a:prstGeom>
          <a:noFill/>
          <a:ln/>
        </p:spPr>
        <p:txBody>
          <a:bodyPr wrap="none" lIns="0" tIns="0" rIns="0" bIns="0" rtlCol="0" anchor="t"/>
          <a:lstStyle/>
          <a:p>
            <a:pPr algn="r" indent="0" marL="0">
              <a:lnSpc>
                <a:spcPts val="2850"/>
              </a:lnSpc>
              <a:buNone/>
            </a:pPr>
            <a:r>
              <a:rPr lang="en-US" sz="1750" dirty="0">
                <a:solidFill>
                  <a:srgbClr val="454240"/>
                </a:solidFill>
                <a:latin typeface="DM Sans" pitchFamily="34" charset="0"/>
                <a:ea typeface="DM Sans" pitchFamily="34" charset="-122"/>
                <a:cs typeface="DM Sans" pitchFamily="34" charset="-120"/>
              </a:rPr>
              <a:t>3,116 customers classified as loyal.</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5633" y="3396377"/>
            <a:ext cx="339328" cy="339328"/>
          </a:xfrm>
          <a:prstGeom prst="rect">
            <a:avLst/>
          </a:prstGeom>
        </p:spPr>
      </p:pic>
      <p:sp>
        <p:nvSpPr>
          <p:cNvPr id="7" name="Text 3"/>
          <p:cNvSpPr/>
          <p:nvPr/>
        </p:nvSpPr>
        <p:spPr>
          <a:xfrm>
            <a:off x="9937790" y="28636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New Customers</a:t>
            </a:r>
            <a:endParaRPr lang="en-US" sz="2200" dirty="0"/>
          </a:p>
        </p:txBody>
      </p:sp>
      <p:sp>
        <p:nvSpPr>
          <p:cNvPr id="8" name="Text 4"/>
          <p:cNvSpPr/>
          <p:nvPr/>
        </p:nvSpPr>
        <p:spPr>
          <a:xfrm>
            <a:off x="9937790" y="3354110"/>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83 customers identified as new.</a:t>
            </a:r>
            <a:endParaRPr lang="en-US" sz="1750" dirty="0"/>
          </a:p>
        </p:txBody>
      </p:sp>
      <p:pic>
        <p:nvPicPr>
          <p:cNvPr id="9" name="Image 2" descr="preencoded.png">    </p:cNvPr>
          <p:cNvPicPr>
            <a:picLocks noChangeAspect="1"/>
          </p:cNvPicPr>
          <p:nvPr/>
        </p:nvPicPr>
        <p:blipFill>
          <a:blip r:embed="rId4"/>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5201" y="3396377"/>
            <a:ext cx="339328" cy="339328"/>
          </a:xfrm>
          <a:prstGeom prst="rect">
            <a:avLst/>
          </a:prstGeom>
        </p:spPr>
      </p:pic>
      <p:sp>
        <p:nvSpPr>
          <p:cNvPr id="11" name="Text 5"/>
          <p:cNvSpPr/>
          <p:nvPr/>
        </p:nvSpPr>
        <p:spPr>
          <a:xfrm>
            <a:off x="9937790" y="5316260"/>
            <a:ext cx="3119437"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Returning Customers</a:t>
            </a:r>
            <a:endParaRPr lang="en-US" sz="2200" dirty="0"/>
          </a:p>
        </p:txBody>
      </p:sp>
      <p:sp>
        <p:nvSpPr>
          <p:cNvPr id="12" name="Text 6"/>
          <p:cNvSpPr/>
          <p:nvPr/>
        </p:nvSpPr>
        <p:spPr>
          <a:xfrm>
            <a:off x="9937790" y="5806678"/>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701 customers are returning.</a:t>
            </a:r>
            <a:endParaRPr lang="en-US" sz="1750" dirty="0"/>
          </a:p>
        </p:txBody>
      </p:sp>
      <p:pic>
        <p:nvPicPr>
          <p:cNvPr id="13" name="Image 4"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5201" y="5655945"/>
            <a:ext cx="339328" cy="339328"/>
          </a:xfrm>
          <a:prstGeom prst="rect">
            <a:avLst/>
          </a:prstGeom>
        </p:spPr>
      </p:pic>
      <p:sp>
        <p:nvSpPr>
          <p:cNvPr id="15" name="Text 7"/>
          <p:cNvSpPr/>
          <p:nvPr/>
        </p:nvSpPr>
        <p:spPr>
          <a:xfrm>
            <a:off x="793790" y="4957643"/>
            <a:ext cx="3898702" cy="708660"/>
          </a:xfrm>
          <a:prstGeom prst="rect">
            <a:avLst/>
          </a:prstGeom>
          <a:noFill/>
          <a:ln/>
        </p:spPr>
        <p:txBody>
          <a:bodyPr wrap="square" lIns="0" tIns="0" rIns="0" bIns="0" rtlCol="0" anchor="t"/>
          <a:lstStyle/>
          <a:p>
            <a:pPr algn="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Repeat Buyers &amp; Subscriptions</a:t>
            </a:r>
            <a:endParaRPr lang="en-US" sz="2200" dirty="0"/>
          </a:p>
        </p:txBody>
      </p:sp>
      <p:sp>
        <p:nvSpPr>
          <p:cNvPr id="16" name="Text 8"/>
          <p:cNvSpPr/>
          <p:nvPr/>
        </p:nvSpPr>
        <p:spPr>
          <a:xfrm>
            <a:off x="793790" y="5802392"/>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454240"/>
                </a:solidFill>
                <a:latin typeface="DM Sans" pitchFamily="34" charset="0"/>
                <a:ea typeface="DM Sans" pitchFamily="34" charset="-122"/>
                <a:cs typeface="DM Sans" pitchFamily="34" charset="-120"/>
              </a:rPr>
              <a:t>958 repeat buyers are subscribers, 2518 are not.</a:t>
            </a:r>
            <a:endParaRPr lang="en-US" sz="1750" dirty="0"/>
          </a:p>
        </p:txBody>
      </p:sp>
      <p:pic>
        <p:nvPicPr>
          <p:cNvPr id="17" name="Image 6" descr="preencoded.png">    </p:cNvPr>
          <p:cNvPicPr>
            <a:picLocks noChangeAspect="1"/>
          </p:cNvPicPr>
          <p:nvPr/>
        </p:nvPicPr>
        <p:blipFill>
          <a:blip r:embed="rId10"/>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15633" y="5655945"/>
            <a:ext cx="339328" cy="3393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3647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Top Products by Category &amp; Age Group Revenue</a:t>
            </a:r>
            <a:endParaRPr lang="en-US" sz="4450" dirty="0"/>
          </a:p>
        </p:txBody>
      </p:sp>
      <p:sp>
        <p:nvSpPr>
          <p:cNvPr id="4" name="Text 1"/>
          <p:cNvSpPr/>
          <p:nvPr/>
        </p:nvSpPr>
        <p:spPr>
          <a:xfrm>
            <a:off x="793790" y="3321010"/>
            <a:ext cx="3501509" cy="850583"/>
          </a:xfrm>
          <a:prstGeom prst="rect">
            <a:avLst/>
          </a:prstGeom>
          <a:noFill/>
          <a:ln/>
        </p:spPr>
        <p:txBody>
          <a:bodyPr wrap="square" lIns="0" tIns="0" rIns="0" bIns="0" rtlCol="0" anchor="t"/>
          <a:lstStyle/>
          <a:p>
            <a:pPr algn="l" indent="0" marL="0">
              <a:lnSpc>
                <a:spcPts val="3300"/>
              </a:lnSpc>
              <a:buNone/>
            </a:pPr>
            <a:r>
              <a:rPr lang="en-US" sz="2650" dirty="0">
                <a:solidFill>
                  <a:srgbClr val="5C4E3D"/>
                </a:solidFill>
                <a:latin typeface="Libre Baskerville" pitchFamily="34" charset="0"/>
                <a:ea typeface="Libre Baskerville" pitchFamily="34" charset="-122"/>
                <a:cs typeface="Libre Baskerville" pitchFamily="34" charset="-120"/>
              </a:rPr>
              <a:t>Top 3 Products per Category</a:t>
            </a:r>
            <a:endParaRPr lang="en-US" sz="2650" dirty="0"/>
          </a:p>
        </p:txBody>
      </p:sp>
      <p:sp>
        <p:nvSpPr>
          <p:cNvPr id="5" name="Text 2"/>
          <p:cNvSpPr/>
          <p:nvPr/>
        </p:nvSpPr>
        <p:spPr>
          <a:xfrm>
            <a:off x="793790" y="4398407"/>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Accessories:</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Jewelry, Sunglasses, Belt</a:t>
            </a:r>
            <a:endParaRPr lang="en-US" sz="1750" dirty="0"/>
          </a:p>
        </p:txBody>
      </p:sp>
      <p:sp>
        <p:nvSpPr>
          <p:cNvPr id="6" name="Text 3"/>
          <p:cNvSpPr/>
          <p:nvPr/>
        </p:nvSpPr>
        <p:spPr>
          <a:xfrm>
            <a:off x="793790" y="5203508"/>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Clothing:</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Blouse, Pants, Shirt</a:t>
            </a:r>
            <a:endParaRPr lang="en-US" sz="1750" dirty="0"/>
          </a:p>
        </p:txBody>
      </p:sp>
      <p:sp>
        <p:nvSpPr>
          <p:cNvPr id="7" name="Text 4"/>
          <p:cNvSpPr/>
          <p:nvPr/>
        </p:nvSpPr>
        <p:spPr>
          <a:xfrm>
            <a:off x="793790" y="5645706"/>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Footwear:</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Sandals, Shoes, Sneakers</a:t>
            </a:r>
            <a:endParaRPr lang="en-US" sz="1750" dirty="0"/>
          </a:p>
        </p:txBody>
      </p:sp>
      <p:sp>
        <p:nvSpPr>
          <p:cNvPr id="8" name="Text 5"/>
          <p:cNvSpPr/>
          <p:nvPr/>
        </p:nvSpPr>
        <p:spPr>
          <a:xfrm>
            <a:off x="793790" y="6450806"/>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Outerwear:</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Jacket, Coat</a:t>
            </a:r>
            <a:endParaRPr lang="en-US" sz="1750" dirty="0"/>
          </a:p>
        </p:txBody>
      </p:sp>
      <p:sp>
        <p:nvSpPr>
          <p:cNvPr id="9" name="Text 6"/>
          <p:cNvSpPr/>
          <p:nvPr/>
        </p:nvSpPr>
        <p:spPr>
          <a:xfrm>
            <a:off x="4856321" y="3321010"/>
            <a:ext cx="3501509" cy="850583"/>
          </a:xfrm>
          <a:prstGeom prst="rect">
            <a:avLst/>
          </a:prstGeom>
          <a:noFill/>
          <a:ln/>
        </p:spPr>
        <p:txBody>
          <a:bodyPr wrap="square" lIns="0" tIns="0" rIns="0" bIns="0" rtlCol="0" anchor="t"/>
          <a:lstStyle/>
          <a:p>
            <a:pPr algn="l" indent="0" marL="0">
              <a:lnSpc>
                <a:spcPts val="3300"/>
              </a:lnSpc>
              <a:buNone/>
            </a:pPr>
            <a:r>
              <a:rPr lang="en-US" sz="2650" dirty="0">
                <a:solidFill>
                  <a:srgbClr val="5C4E3D"/>
                </a:solidFill>
                <a:latin typeface="Libre Baskerville" pitchFamily="34" charset="0"/>
                <a:ea typeface="Libre Baskerville" pitchFamily="34" charset="-122"/>
                <a:cs typeface="Libre Baskerville" pitchFamily="34" charset="-120"/>
              </a:rPr>
              <a:t>Revenue by Age Group</a:t>
            </a:r>
            <a:endParaRPr lang="en-US" sz="2650" dirty="0"/>
          </a:p>
        </p:txBody>
      </p:sp>
      <p:sp>
        <p:nvSpPr>
          <p:cNvPr id="10" name="Text 7"/>
          <p:cNvSpPr/>
          <p:nvPr/>
        </p:nvSpPr>
        <p:spPr>
          <a:xfrm>
            <a:off x="4856321" y="4398407"/>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Young Adult:</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$62,143</a:t>
            </a:r>
            <a:endParaRPr lang="en-US" sz="1750" dirty="0"/>
          </a:p>
        </p:txBody>
      </p:sp>
      <p:sp>
        <p:nvSpPr>
          <p:cNvPr id="11" name="Text 8"/>
          <p:cNvSpPr/>
          <p:nvPr/>
        </p:nvSpPr>
        <p:spPr>
          <a:xfrm>
            <a:off x="4856321" y="4840605"/>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Middle-aged:</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$59,197</a:t>
            </a:r>
            <a:endParaRPr lang="en-US" sz="1750" dirty="0"/>
          </a:p>
        </p:txBody>
      </p:sp>
      <p:sp>
        <p:nvSpPr>
          <p:cNvPr id="12" name="Text 9"/>
          <p:cNvSpPr/>
          <p:nvPr/>
        </p:nvSpPr>
        <p:spPr>
          <a:xfrm>
            <a:off x="4856321" y="5282803"/>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Adult:</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$55,978</a:t>
            </a:r>
            <a:endParaRPr lang="en-US" sz="1750" dirty="0"/>
          </a:p>
        </p:txBody>
      </p:sp>
      <p:sp>
        <p:nvSpPr>
          <p:cNvPr id="13" name="Text 10"/>
          <p:cNvSpPr/>
          <p:nvPr/>
        </p:nvSpPr>
        <p:spPr>
          <a:xfrm>
            <a:off x="4856321" y="5725001"/>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Senior:</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$55,763</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67733"/>
            <a:ext cx="9966365"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Interactive Dashboard in Power BI</a:t>
            </a:r>
            <a:endParaRPr lang="en-US" sz="4450" dirty="0"/>
          </a:p>
        </p:txBody>
      </p:sp>
      <p:sp>
        <p:nvSpPr>
          <p:cNvPr id="4" name="Text 1"/>
          <p:cNvSpPr/>
          <p:nvPr/>
        </p:nvSpPr>
        <p:spPr>
          <a:xfrm>
            <a:off x="793790" y="481667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An interactive dashboard was built in Power BI to visually present key insights from the customer shopping behavior analysis.</a:t>
            </a:r>
            <a:endParaRPr lang="en-US" sz="1750" dirty="0"/>
          </a:p>
        </p:txBody>
      </p:sp>
      <p:sp>
        <p:nvSpPr>
          <p:cNvPr id="5" name="Text 2"/>
          <p:cNvSpPr/>
          <p:nvPr/>
        </p:nvSpPr>
        <p:spPr>
          <a:xfrm>
            <a:off x="793790" y="5910977"/>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3.9K</a:t>
            </a:r>
            <a:endParaRPr lang="en-US" sz="5850" dirty="0"/>
          </a:p>
        </p:txBody>
      </p:sp>
      <p:sp>
        <p:nvSpPr>
          <p:cNvPr id="6" name="Text 3"/>
          <p:cNvSpPr/>
          <p:nvPr/>
        </p:nvSpPr>
        <p:spPr>
          <a:xfrm>
            <a:off x="1455420" y="6942773"/>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Customers</a:t>
            </a:r>
            <a:endParaRPr lang="en-US" sz="2200" dirty="0"/>
          </a:p>
        </p:txBody>
      </p:sp>
      <p:sp>
        <p:nvSpPr>
          <p:cNvPr id="7" name="Text 4"/>
          <p:cNvSpPr/>
          <p:nvPr/>
        </p:nvSpPr>
        <p:spPr>
          <a:xfrm>
            <a:off x="5235893" y="5910977"/>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$59.76</a:t>
            </a:r>
            <a:endParaRPr lang="en-US" sz="5850" dirty="0"/>
          </a:p>
        </p:txBody>
      </p:sp>
      <p:sp>
        <p:nvSpPr>
          <p:cNvPr id="8" name="Text 5"/>
          <p:cNvSpPr/>
          <p:nvPr/>
        </p:nvSpPr>
        <p:spPr>
          <a:xfrm>
            <a:off x="5897523" y="6942773"/>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Avg. Purchase</a:t>
            </a:r>
            <a:endParaRPr lang="en-US" sz="2200" dirty="0"/>
          </a:p>
        </p:txBody>
      </p:sp>
      <p:sp>
        <p:nvSpPr>
          <p:cNvPr id="9" name="Text 6"/>
          <p:cNvSpPr/>
          <p:nvPr/>
        </p:nvSpPr>
        <p:spPr>
          <a:xfrm>
            <a:off x="9677995" y="5910977"/>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3.75</a:t>
            </a:r>
            <a:endParaRPr lang="en-US" sz="5850" dirty="0"/>
          </a:p>
        </p:txBody>
      </p:sp>
      <p:sp>
        <p:nvSpPr>
          <p:cNvPr id="10" name="Text 7"/>
          <p:cNvSpPr/>
          <p:nvPr/>
        </p:nvSpPr>
        <p:spPr>
          <a:xfrm>
            <a:off x="10339626" y="6942773"/>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Avg. Review</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2025-11-24T17:24:30Z</dcterms:created>
  <dcterms:modified xsi:type="dcterms:W3CDTF">2025-11-24T17:24:30Z</dcterms:modified>
</cp:coreProperties>
</file>